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embeddedFontLst>
    <p:embeddedFont>
      <p:font typeface="Barlow Bold" panose="020B0604020202020204" charset="0"/>
      <p:regular r:id="rId9"/>
    </p:embeddedFont>
    <p:embeddedFont>
      <p:font typeface="Barlow Semi-Bold" panose="020B0604020202020204" charset="0"/>
      <p:regular r:id="rId10"/>
    </p:embeddedFont>
    <p:embeddedFont>
      <p:font typeface="Open Sans" panose="020B0606030504020204" pitchFamily="34" charset="0"/>
      <p:regular r:id="rId11"/>
    </p:embeddedFont>
    <p:embeddedFont>
      <p:font typeface="Open Sans Bold" panose="020B0806030504020204" charset="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1014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70432" y="5270058"/>
            <a:ext cx="16230594" cy="38509"/>
          </a:xfrm>
          <a:prstGeom prst="line">
            <a:avLst/>
          </a:prstGeom>
          <a:ln w="9525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976150" y="5518835"/>
            <a:ext cx="16419150" cy="81260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60"/>
              </a:lnSpc>
              <a:spcBef>
                <a:spcPct val="0"/>
              </a:spcBef>
            </a:pPr>
            <a:r>
              <a:rPr lang="en-US" sz="4757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Checkpoint 1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892699" y="3078184"/>
            <a:ext cx="16408332" cy="20936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5250"/>
              </a:lnSpc>
            </a:pPr>
            <a:r>
              <a:rPr lang="en-US" sz="16758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EasyReg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5785991" y="8452053"/>
            <a:ext cx="6716018" cy="4908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919"/>
              </a:lnSpc>
              <a:spcBef>
                <a:spcPct val="0"/>
              </a:spcBef>
            </a:pPr>
            <a:r>
              <a:rPr lang="en-US" sz="2799" b="1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Universidade de Aveiro - DETI - March 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50037" y="1238404"/>
            <a:ext cx="5787926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7D9B76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Table of Contents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3048000" y="3708900"/>
            <a:ext cx="767598" cy="709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194"/>
              </a:lnSpc>
              <a:spcBef>
                <a:spcPct val="0"/>
              </a:spcBef>
            </a:pPr>
            <a:r>
              <a:rPr lang="en-US" sz="4424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01</a:t>
            </a:r>
          </a:p>
        </p:txBody>
      </p:sp>
      <p:sp>
        <p:nvSpPr>
          <p:cNvPr id="4" name="AutoShape 4"/>
          <p:cNvSpPr/>
          <p:nvPr/>
        </p:nvSpPr>
        <p:spPr>
          <a:xfrm>
            <a:off x="2182630" y="4784893"/>
            <a:ext cx="2755078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2538866" y="5066449"/>
            <a:ext cx="2042606" cy="7728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49"/>
              </a:lnSpc>
              <a:spcBef>
                <a:spcPct val="0"/>
              </a:spcBef>
            </a:pPr>
            <a:r>
              <a:rPr lang="en-US" sz="4535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Backlog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705600" y="3735773"/>
            <a:ext cx="919973" cy="6634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766"/>
              </a:lnSpc>
              <a:spcBef>
                <a:spcPct val="0"/>
              </a:spcBef>
            </a:pPr>
            <a:r>
              <a:rPr lang="en-US" sz="4118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02</a:t>
            </a:r>
          </a:p>
        </p:txBody>
      </p:sp>
      <p:sp>
        <p:nvSpPr>
          <p:cNvPr id="7" name="AutoShape 7"/>
          <p:cNvSpPr/>
          <p:nvPr/>
        </p:nvSpPr>
        <p:spPr>
          <a:xfrm>
            <a:off x="6017764" y="4757380"/>
            <a:ext cx="2630267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Box 8"/>
          <p:cNvSpPr txBox="1"/>
          <p:nvPr/>
        </p:nvSpPr>
        <p:spPr>
          <a:xfrm>
            <a:off x="5582982" y="5022297"/>
            <a:ext cx="3499830" cy="14700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13"/>
              </a:lnSpc>
            </a:pPr>
            <a:r>
              <a:rPr lang="en-US" sz="4224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GitHub/Docker</a:t>
            </a:r>
          </a:p>
          <a:p>
            <a:pPr algn="ctr">
              <a:lnSpc>
                <a:spcPts val="5913"/>
              </a:lnSpc>
              <a:spcBef>
                <a:spcPct val="0"/>
              </a:spcBef>
            </a:pPr>
            <a:r>
              <a:rPr lang="en-US" sz="4224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organization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625885" y="3759740"/>
            <a:ext cx="678031" cy="6519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662"/>
              </a:lnSpc>
              <a:spcBef>
                <a:spcPct val="0"/>
              </a:spcBef>
            </a:pPr>
            <a:r>
              <a:rPr lang="en-US" sz="4044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03</a:t>
            </a:r>
          </a:p>
        </p:txBody>
      </p:sp>
      <p:sp>
        <p:nvSpPr>
          <p:cNvPr id="10" name="AutoShape 10"/>
          <p:cNvSpPr/>
          <p:nvPr/>
        </p:nvSpPr>
        <p:spPr>
          <a:xfrm>
            <a:off x="9730040" y="4764440"/>
            <a:ext cx="2583229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Box 11"/>
          <p:cNvSpPr txBox="1"/>
          <p:nvPr/>
        </p:nvSpPr>
        <p:spPr>
          <a:xfrm>
            <a:off x="9926389" y="5023086"/>
            <a:ext cx="2386880" cy="144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808"/>
              </a:lnSpc>
            </a:pPr>
            <a:r>
              <a:rPr lang="en-US" sz="4148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Backend</a:t>
            </a:r>
          </a:p>
          <a:p>
            <a:pPr algn="ctr">
              <a:lnSpc>
                <a:spcPts val="5808"/>
              </a:lnSpc>
              <a:spcBef>
                <a:spcPct val="0"/>
              </a:spcBef>
            </a:pPr>
            <a:r>
              <a:rPr lang="en-US" sz="4148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inception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4435860" y="3756106"/>
            <a:ext cx="623243" cy="72696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953"/>
              </a:lnSpc>
              <a:spcBef>
                <a:spcPct val="0"/>
              </a:spcBef>
            </a:pPr>
            <a:r>
              <a:rPr lang="en-US" sz="4252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04</a:t>
            </a:r>
          </a:p>
        </p:txBody>
      </p:sp>
      <p:sp>
        <p:nvSpPr>
          <p:cNvPr id="13" name="AutoShape 13"/>
          <p:cNvSpPr/>
          <p:nvPr/>
        </p:nvSpPr>
        <p:spPr>
          <a:xfrm>
            <a:off x="13389594" y="4817973"/>
            <a:ext cx="2715775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Box 14"/>
          <p:cNvSpPr txBox="1"/>
          <p:nvPr/>
        </p:nvSpPr>
        <p:spPr>
          <a:xfrm>
            <a:off x="13430752" y="5084764"/>
            <a:ext cx="2633459" cy="7545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106"/>
              </a:lnSpc>
              <a:spcBef>
                <a:spcPct val="0"/>
              </a:spcBef>
            </a:pPr>
            <a:r>
              <a:rPr lang="en-US" sz="4361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Next steps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2</a:t>
            </a:r>
          </a:p>
        </p:txBody>
      </p:sp>
      <p:sp>
        <p:nvSpPr>
          <p:cNvPr id="16" name="Freeform 16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700"/>
            <a:ext cx="3162305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2247697" y="2171700"/>
            <a:ext cx="13011205" cy="7539892"/>
          </a:xfrm>
          <a:custGeom>
            <a:avLst/>
            <a:gdLst/>
            <a:ahLst/>
            <a:cxnLst/>
            <a:rect l="l" t="t" r="r" b="b"/>
            <a:pathLst>
              <a:path w="13296205" h="7758955">
                <a:moveTo>
                  <a:pt x="0" y="0"/>
                </a:moveTo>
                <a:lnTo>
                  <a:pt x="13296205" y="0"/>
                </a:lnTo>
                <a:lnTo>
                  <a:pt x="13296205" y="7758955"/>
                </a:lnTo>
                <a:lnTo>
                  <a:pt x="0" y="775895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660" b="-660"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Backlog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>
            <a:off x="1028695" y="1799270"/>
            <a:ext cx="9055465" cy="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Data Domain and Docker Containers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5652611" y="2801335"/>
            <a:ext cx="1065014" cy="613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API</a:t>
            </a:r>
          </a:p>
        </p:txBody>
      </p:sp>
      <p:sp>
        <p:nvSpPr>
          <p:cNvPr id="5" name="AutoShape 5"/>
          <p:cNvSpPr/>
          <p:nvPr/>
        </p:nvSpPr>
        <p:spPr>
          <a:xfrm flipH="1" flipV="1">
            <a:off x="1752600" y="3118116"/>
            <a:ext cx="3922832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" name="AutoShape 6"/>
          <p:cNvSpPr/>
          <p:nvPr/>
        </p:nvSpPr>
        <p:spPr>
          <a:xfrm>
            <a:off x="1752600" y="3115014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" name="AutoShape 7"/>
          <p:cNvSpPr/>
          <p:nvPr/>
        </p:nvSpPr>
        <p:spPr>
          <a:xfrm>
            <a:off x="1752600" y="5339673"/>
            <a:ext cx="4965025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8" name="AutoShape 8"/>
          <p:cNvSpPr/>
          <p:nvPr/>
        </p:nvSpPr>
        <p:spPr>
          <a:xfrm flipH="1" flipV="1">
            <a:off x="6717625" y="3115013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4" name="AutoShape 14"/>
          <p:cNvSpPr/>
          <p:nvPr/>
        </p:nvSpPr>
        <p:spPr>
          <a:xfrm flipH="1">
            <a:off x="1199959" y="2681245"/>
            <a:ext cx="0" cy="6270993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5" name="AutoShape 15"/>
          <p:cNvSpPr/>
          <p:nvPr/>
        </p:nvSpPr>
        <p:spPr>
          <a:xfrm flipH="1">
            <a:off x="1199959" y="8952238"/>
            <a:ext cx="15636506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6" name="AutoShape 16"/>
          <p:cNvSpPr/>
          <p:nvPr/>
        </p:nvSpPr>
        <p:spPr>
          <a:xfrm flipH="1">
            <a:off x="1187804" y="2662195"/>
            <a:ext cx="11678999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" name="AutoShape 17"/>
          <p:cNvSpPr/>
          <p:nvPr/>
        </p:nvSpPr>
        <p:spPr>
          <a:xfrm flipH="1">
            <a:off x="16817415" y="2681245"/>
            <a:ext cx="0" cy="6270993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Box 18"/>
          <p:cNvSpPr txBox="1"/>
          <p:nvPr/>
        </p:nvSpPr>
        <p:spPr>
          <a:xfrm>
            <a:off x="13444017" y="2322153"/>
            <a:ext cx="3003947" cy="613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ENVIRONMENT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4</a:t>
            </a:r>
          </a:p>
        </p:txBody>
      </p:sp>
      <p:sp>
        <p:nvSpPr>
          <p:cNvPr id="37" name="TextBox 20">
            <a:extLst>
              <a:ext uri="{FF2B5EF4-FFF2-40B4-BE49-F238E27FC236}">
                <a16:creationId xmlns:a16="http://schemas.microsoft.com/office/drawing/2014/main" id="{6CE67F96-39E8-1FC5-A2E4-CC27F635582A}"/>
              </a:ext>
            </a:extLst>
          </p:cNvPr>
          <p:cNvSpPr txBox="1"/>
          <p:nvPr/>
        </p:nvSpPr>
        <p:spPr>
          <a:xfrm>
            <a:off x="3236999" y="3803975"/>
            <a:ext cx="1875979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Django</a:t>
            </a:r>
          </a:p>
        </p:txBody>
      </p:sp>
      <p:sp>
        <p:nvSpPr>
          <p:cNvPr id="38" name="TextBox 4">
            <a:extLst>
              <a:ext uri="{FF2B5EF4-FFF2-40B4-BE49-F238E27FC236}">
                <a16:creationId xmlns:a16="http://schemas.microsoft.com/office/drawing/2014/main" id="{BF308A43-2EEB-3BD2-EA02-AA9322910634}"/>
              </a:ext>
            </a:extLst>
          </p:cNvPr>
          <p:cNvSpPr txBox="1"/>
          <p:nvPr/>
        </p:nvSpPr>
        <p:spPr>
          <a:xfrm>
            <a:off x="9872177" y="2812879"/>
            <a:ext cx="2458166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FRONTEND</a:t>
            </a:r>
          </a:p>
        </p:txBody>
      </p:sp>
      <p:sp>
        <p:nvSpPr>
          <p:cNvPr id="39" name="AutoShape 5">
            <a:extLst>
              <a:ext uri="{FF2B5EF4-FFF2-40B4-BE49-F238E27FC236}">
                <a16:creationId xmlns:a16="http://schemas.microsoft.com/office/drawing/2014/main" id="{F6770690-930B-15C6-A78E-FC96FC0CA005}"/>
              </a:ext>
            </a:extLst>
          </p:cNvPr>
          <p:cNvSpPr/>
          <p:nvPr/>
        </p:nvSpPr>
        <p:spPr>
          <a:xfrm flipH="1">
            <a:off x="7468754" y="3108810"/>
            <a:ext cx="2146770" cy="6204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0" name="AutoShape 6">
            <a:extLst>
              <a:ext uri="{FF2B5EF4-FFF2-40B4-BE49-F238E27FC236}">
                <a16:creationId xmlns:a16="http://schemas.microsoft.com/office/drawing/2014/main" id="{D7FAD3BE-A47F-B432-1426-4231045D8480}"/>
              </a:ext>
            </a:extLst>
          </p:cNvPr>
          <p:cNvSpPr/>
          <p:nvPr/>
        </p:nvSpPr>
        <p:spPr>
          <a:xfrm>
            <a:off x="7468754" y="3111911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1" name="AutoShape 7">
            <a:extLst>
              <a:ext uri="{FF2B5EF4-FFF2-40B4-BE49-F238E27FC236}">
                <a16:creationId xmlns:a16="http://schemas.microsoft.com/office/drawing/2014/main" id="{F9A94AE9-ACC2-1772-57C7-04B7ADDAD0F3}"/>
              </a:ext>
            </a:extLst>
          </p:cNvPr>
          <p:cNvSpPr/>
          <p:nvPr/>
        </p:nvSpPr>
        <p:spPr>
          <a:xfrm>
            <a:off x="7468754" y="5336570"/>
            <a:ext cx="4965025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2" name="AutoShape 8">
            <a:extLst>
              <a:ext uri="{FF2B5EF4-FFF2-40B4-BE49-F238E27FC236}">
                <a16:creationId xmlns:a16="http://schemas.microsoft.com/office/drawing/2014/main" id="{7DE2E466-F7DA-3CCB-EC5B-671497512656}"/>
              </a:ext>
            </a:extLst>
          </p:cNvPr>
          <p:cNvSpPr/>
          <p:nvPr/>
        </p:nvSpPr>
        <p:spPr>
          <a:xfrm flipH="1" flipV="1">
            <a:off x="12433779" y="3111910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3" name="TextBox 20">
            <a:extLst>
              <a:ext uri="{FF2B5EF4-FFF2-40B4-BE49-F238E27FC236}">
                <a16:creationId xmlns:a16="http://schemas.microsoft.com/office/drawing/2014/main" id="{AB312927-E3E1-A27A-CBC8-155AD1DDBDEA}"/>
              </a:ext>
            </a:extLst>
          </p:cNvPr>
          <p:cNvSpPr txBox="1"/>
          <p:nvPr/>
        </p:nvSpPr>
        <p:spPr>
          <a:xfrm>
            <a:off x="8694318" y="3876746"/>
            <a:ext cx="2729497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React Native</a:t>
            </a:r>
          </a:p>
        </p:txBody>
      </p:sp>
      <p:sp>
        <p:nvSpPr>
          <p:cNvPr id="44" name="TextBox 4">
            <a:extLst>
              <a:ext uri="{FF2B5EF4-FFF2-40B4-BE49-F238E27FC236}">
                <a16:creationId xmlns:a16="http://schemas.microsoft.com/office/drawing/2014/main" id="{9611BBF7-91D9-2CB9-37A9-385F3E62C326}"/>
              </a:ext>
            </a:extLst>
          </p:cNvPr>
          <p:cNvSpPr txBox="1"/>
          <p:nvPr/>
        </p:nvSpPr>
        <p:spPr>
          <a:xfrm>
            <a:off x="4573929" y="5768534"/>
            <a:ext cx="1542173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AUTH</a:t>
            </a:r>
            <a:endParaRPr lang="en-US" sz="3600" b="1" dirty="0">
              <a:solidFill>
                <a:srgbClr val="7D9B76"/>
              </a:solidFill>
              <a:latin typeface="Barlow Semi-Bold"/>
              <a:ea typeface="Barlow Semi-Bold"/>
              <a:cs typeface="Barlow Semi-Bold"/>
              <a:sym typeface="Barlow Semi-Bold"/>
            </a:endParaRPr>
          </a:p>
        </p:txBody>
      </p:sp>
      <p:sp>
        <p:nvSpPr>
          <p:cNvPr id="45" name="AutoShape 5">
            <a:extLst>
              <a:ext uri="{FF2B5EF4-FFF2-40B4-BE49-F238E27FC236}">
                <a16:creationId xmlns:a16="http://schemas.microsoft.com/office/drawing/2014/main" id="{7590090A-B658-565D-2E85-CCFF7B6C2AF2}"/>
              </a:ext>
            </a:extLst>
          </p:cNvPr>
          <p:cNvSpPr/>
          <p:nvPr/>
        </p:nvSpPr>
        <p:spPr>
          <a:xfrm flipH="1">
            <a:off x="1770458" y="6045193"/>
            <a:ext cx="2784419" cy="13062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6" name="AutoShape 6">
            <a:extLst>
              <a:ext uri="{FF2B5EF4-FFF2-40B4-BE49-F238E27FC236}">
                <a16:creationId xmlns:a16="http://schemas.microsoft.com/office/drawing/2014/main" id="{37E3D84A-4022-805C-B969-5B687CB04EB9}"/>
              </a:ext>
            </a:extLst>
          </p:cNvPr>
          <p:cNvSpPr/>
          <p:nvPr/>
        </p:nvSpPr>
        <p:spPr>
          <a:xfrm>
            <a:off x="1770459" y="6055152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7" name="AutoShape 7">
            <a:extLst>
              <a:ext uri="{FF2B5EF4-FFF2-40B4-BE49-F238E27FC236}">
                <a16:creationId xmlns:a16="http://schemas.microsoft.com/office/drawing/2014/main" id="{55898587-380D-D439-2939-0AA20779FE7A}"/>
              </a:ext>
            </a:extLst>
          </p:cNvPr>
          <p:cNvSpPr/>
          <p:nvPr/>
        </p:nvSpPr>
        <p:spPr>
          <a:xfrm>
            <a:off x="1770459" y="8279811"/>
            <a:ext cx="4345643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8" name="AutoShape 8">
            <a:extLst>
              <a:ext uri="{FF2B5EF4-FFF2-40B4-BE49-F238E27FC236}">
                <a16:creationId xmlns:a16="http://schemas.microsoft.com/office/drawing/2014/main" id="{7800C653-89AA-1317-302A-06946357C9E5}"/>
              </a:ext>
            </a:extLst>
          </p:cNvPr>
          <p:cNvSpPr/>
          <p:nvPr/>
        </p:nvSpPr>
        <p:spPr>
          <a:xfrm flipH="1" flipV="1">
            <a:off x="6116102" y="6055151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Box 20">
            <a:extLst>
              <a:ext uri="{FF2B5EF4-FFF2-40B4-BE49-F238E27FC236}">
                <a16:creationId xmlns:a16="http://schemas.microsoft.com/office/drawing/2014/main" id="{DBEF31B1-1E37-48B3-AFD8-6772C5E9A123}"/>
              </a:ext>
            </a:extLst>
          </p:cNvPr>
          <p:cNvSpPr txBox="1"/>
          <p:nvPr/>
        </p:nvSpPr>
        <p:spPr>
          <a:xfrm>
            <a:off x="3146723" y="6744113"/>
            <a:ext cx="1875979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K</a:t>
            </a:r>
            <a:r>
              <a:rPr lang="en-US" sz="3600" b="1" dirty="0" err="1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eyCloak</a:t>
            </a:r>
            <a:endParaRPr lang="en-US" sz="3600" b="1" dirty="0">
              <a:solidFill>
                <a:srgbClr val="000000"/>
              </a:solidFill>
              <a:latin typeface="Barlow Semi-Bold"/>
              <a:ea typeface="Barlow Semi-Bold"/>
              <a:cs typeface="Barlow Semi-Bold"/>
              <a:sym typeface="Barlow Semi-Bold"/>
            </a:endParaRPr>
          </a:p>
        </p:txBody>
      </p:sp>
      <p:sp>
        <p:nvSpPr>
          <p:cNvPr id="56" name="TextBox 4">
            <a:extLst>
              <a:ext uri="{FF2B5EF4-FFF2-40B4-BE49-F238E27FC236}">
                <a16:creationId xmlns:a16="http://schemas.microsoft.com/office/drawing/2014/main" id="{EC03D88A-3EF0-5114-4D52-00AAA8832570}"/>
              </a:ext>
            </a:extLst>
          </p:cNvPr>
          <p:cNvSpPr txBox="1"/>
          <p:nvPr/>
        </p:nvSpPr>
        <p:spPr>
          <a:xfrm>
            <a:off x="8493402" y="5760175"/>
            <a:ext cx="2266560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</a:t>
            </a:r>
            <a:r>
              <a:rPr lang="en-US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ATABASE</a:t>
            </a:r>
          </a:p>
        </p:txBody>
      </p:sp>
      <p:sp>
        <p:nvSpPr>
          <p:cNvPr id="57" name="AutoShape 5">
            <a:extLst>
              <a:ext uri="{FF2B5EF4-FFF2-40B4-BE49-F238E27FC236}">
                <a16:creationId xmlns:a16="http://schemas.microsoft.com/office/drawing/2014/main" id="{7DC4EE34-A788-2EAE-74AC-2E5DEBBF8740}"/>
              </a:ext>
            </a:extLst>
          </p:cNvPr>
          <p:cNvSpPr/>
          <p:nvPr/>
        </p:nvSpPr>
        <p:spPr>
          <a:xfrm flipH="1" flipV="1">
            <a:off x="6615232" y="6051392"/>
            <a:ext cx="1542173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8" name="AutoShape 6">
            <a:extLst>
              <a:ext uri="{FF2B5EF4-FFF2-40B4-BE49-F238E27FC236}">
                <a16:creationId xmlns:a16="http://schemas.microsoft.com/office/drawing/2014/main" id="{89AC545F-53B1-B973-627A-D98D55A9DC07}"/>
              </a:ext>
            </a:extLst>
          </p:cNvPr>
          <p:cNvSpPr/>
          <p:nvPr/>
        </p:nvSpPr>
        <p:spPr>
          <a:xfrm>
            <a:off x="6615235" y="6048293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59" name="AutoShape 7">
            <a:extLst>
              <a:ext uri="{FF2B5EF4-FFF2-40B4-BE49-F238E27FC236}">
                <a16:creationId xmlns:a16="http://schemas.microsoft.com/office/drawing/2014/main" id="{3EFC4F49-EDEF-362D-CF70-ADFF0504FA3D}"/>
              </a:ext>
            </a:extLst>
          </p:cNvPr>
          <p:cNvSpPr/>
          <p:nvPr/>
        </p:nvSpPr>
        <p:spPr>
          <a:xfrm>
            <a:off x="6615235" y="8272952"/>
            <a:ext cx="4345643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0" name="AutoShape 8">
            <a:extLst>
              <a:ext uri="{FF2B5EF4-FFF2-40B4-BE49-F238E27FC236}">
                <a16:creationId xmlns:a16="http://schemas.microsoft.com/office/drawing/2014/main" id="{6F487E0F-C185-E908-0E21-CC8E11C838C3}"/>
              </a:ext>
            </a:extLst>
          </p:cNvPr>
          <p:cNvSpPr/>
          <p:nvPr/>
        </p:nvSpPr>
        <p:spPr>
          <a:xfrm flipH="1" flipV="1">
            <a:off x="10960878" y="6048292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61" name="TextBox 20">
            <a:extLst>
              <a:ext uri="{FF2B5EF4-FFF2-40B4-BE49-F238E27FC236}">
                <a16:creationId xmlns:a16="http://schemas.microsoft.com/office/drawing/2014/main" id="{E70EE3DE-B418-FDEC-D866-472B3F90DCA9}"/>
              </a:ext>
            </a:extLst>
          </p:cNvPr>
          <p:cNvSpPr txBox="1"/>
          <p:nvPr/>
        </p:nvSpPr>
        <p:spPr>
          <a:xfrm>
            <a:off x="7685019" y="6782122"/>
            <a:ext cx="2448985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en-US" sz="3600" b="1" dirty="0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PostgreSQL</a:t>
            </a:r>
          </a:p>
        </p:txBody>
      </p:sp>
      <p:sp>
        <p:nvSpPr>
          <p:cNvPr id="68" name="TextBox 4">
            <a:extLst>
              <a:ext uri="{FF2B5EF4-FFF2-40B4-BE49-F238E27FC236}">
                <a16:creationId xmlns:a16="http://schemas.microsoft.com/office/drawing/2014/main" id="{C8C20D89-2980-A8D7-C79B-C348F230AC2D}"/>
              </a:ext>
            </a:extLst>
          </p:cNvPr>
          <p:cNvSpPr txBox="1"/>
          <p:nvPr/>
        </p:nvSpPr>
        <p:spPr>
          <a:xfrm>
            <a:off x="13437426" y="5757075"/>
            <a:ext cx="2266560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</a:t>
            </a:r>
            <a:r>
              <a:rPr lang="en-US" sz="3600" b="1" dirty="0">
                <a:solidFill>
                  <a:srgbClr val="7D9B76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ATABASE</a:t>
            </a:r>
          </a:p>
        </p:txBody>
      </p:sp>
      <p:sp>
        <p:nvSpPr>
          <p:cNvPr id="69" name="AutoShape 5">
            <a:extLst>
              <a:ext uri="{FF2B5EF4-FFF2-40B4-BE49-F238E27FC236}">
                <a16:creationId xmlns:a16="http://schemas.microsoft.com/office/drawing/2014/main" id="{38B521D9-49EE-4244-A2FF-57A22A5EFC52}"/>
              </a:ext>
            </a:extLst>
          </p:cNvPr>
          <p:cNvSpPr/>
          <p:nvPr/>
        </p:nvSpPr>
        <p:spPr>
          <a:xfrm flipH="1" flipV="1">
            <a:off x="11559256" y="6048292"/>
            <a:ext cx="1542173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0" name="AutoShape 6">
            <a:extLst>
              <a:ext uri="{FF2B5EF4-FFF2-40B4-BE49-F238E27FC236}">
                <a16:creationId xmlns:a16="http://schemas.microsoft.com/office/drawing/2014/main" id="{44567BA3-AAE1-D802-27BF-946EF335A1AA}"/>
              </a:ext>
            </a:extLst>
          </p:cNvPr>
          <p:cNvSpPr/>
          <p:nvPr/>
        </p:nvSpPr>
        <p:spPr>
          <a:xfrm>
            <a:off x="11559259" y="6045193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1" name="AutoShape 7">
            <a:extLst>
              <a:ext uri="{FF2B5EF4-FFF2-40B4-BE49-F238E27FC236}">
                <a16:creationId xmlns:a16="http://schemas.microsoft.com/office/drawing/2014/main" id="{C6661E15-1BB6-D486-3068-2AC1725936B3}"/>
              </a:ext>
            </a:extLst>
          </p:cNvPr>
          <p:cNvSpPr/>
          <p:nvPr/>
        </p:nvSpPr>
        <p:spPr>
          <a:xfrm>
            <a:off x="11559259" y="8269852"/>
            <a:ext cx="4345643" cy="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2" name="AutoShape 8">
            <a:extLst>
              <a:ext uri="{FF2B5EF4-FFF2-40B4-BE49-F238E27FC236}">
                <a16:creationId xmlns:a16="http://schemas.microsoft.com/office/drawing/2014/main" id="{1F136CF2-CCD3-A912-746A-6FD588BF19F7}"/>
              </a:ext>
            </a:extLst>
          </p:cNvPr>
          <p:cNvSpPr/>
          <p:nvPr/>
        </p:nvSpPr>
        <p:spPr>
          <a:xfrm flipH="1" flipV="1">
            <a:off x="15904902" y="6045192"/>
            <a:ext cx="0" cy="2224660"/>
          </a:xfrm>
          <a:prstGeom prst="line">
            <a:avLst/>
          </a:prstGeom>
          <a:ln w="38100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73" name="TextBox 20">
            <a:extLst>
              <a:ext uri="{FF2B5EF4-FFF2-40B4-BE49-F238E27FC236}">
                <a16:creationId xmlns:a16="http://schemas.microsoft.com/office/drawing/2014/main" id="{A5F37989-DE03-45BB-AA91-19439F7B2002}"/>
              </a:ext>
            </a:extLst>
          </p:cNvPr>
          <p:cNvSpPr txBox="1"/>
          <p:nvPr/>
        </p:nvSpPr>
        <p:spPr>
          <a:xfrm>
            <a:off x="12629043" y="6776841"/>
            <a:ext cx="2421105" cy="57323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  <a:spcBef>
                <a:spcPct val="0"/>
              </a:spcBef>
            </a:pPr>
            <a:r>
              <a:rPr lang="pt-PT" sz="3600" b="1" dirty="0" err="1">
                <a:solidFill>
                  <a:srgbClr val="000000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MongoDB</a:t>
            </a:r>
            <a:endParaRPr lang="en-US" sz="3600" b="1" dirty="0">
              <a:solidFill>
                <a:srgbClr val="000000"/>
              </a:solidFill>
              <a:latin typeface="Barlow Semi-Bold"/>
              <a:ea typeface="Barlow Semi-Bold"/>
              <a:cs typeface="Barlow Semi-Bold"/>
              <a:sym typeface="Barlow Semi-Bol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699"/>
            <a:ext cx="7529176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Box 3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BackEnd Inception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016407" y="2258553"/>
            <a:ext cx="9645090" cy="6122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0408" lvl="1" indent="-375204" algn="l">
              <a:lnSpc>
                <a:spcPts val="4866"/>
              </a:lnSpc>
              <a:buFont typeface="Arial"/>
              <a:buChar char="•"/>
            </a:pPr>
            <a:r>
              <a:rPr lang="en-US" sz="3475" b="1" dirty="0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We used Test Driven Development - TDD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06871" y="5208981"/>
            <a:ext cx="7529171" cy="606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Definition of the models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</a:p>
        </p:txBody>
      </p:sp>
      <p:sp>
        <p:nvSpPr>
          <p:cNvPr id="7" name="Freeform 7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8" name="TextBox 8"/>
          <p:cNvSpPr txBox="1"/>
          <p:nvPr/>
        </p:nvSpPr>
        <p:spPr>
          <a:xfrm>
            <a:off x="1028700" y="3735781"/>
            <a:ext cx="7529171" cy="606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User Stories Tests implemented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6682181"/>
            <a:ext cx="7529171" cy="606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55651" lvl="1" indent="-377825" algn="l">
              <a:lnSpc>
                <a:spcPts val="4900"/>
              </a:lnSpc>
              <a:buFont typeface="Arial"/>
              <a:buChar char="•"/>
            </a:pPr>
            <a:r>
              <a:rPr lang="en-US" sz="35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Database in need of improvement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Next Steps for Milestone 3</a:t>
            </a:r>
          </a:p>
        </p:txBody>
      </p:sp>
      <p:sp>
        <p:nvSpPr>
          <p:cNvPr id="3" name="AutoShape 3"/>
          <p:cNvSpPr/>
          <p:nvPr/>
        </p:nvSpPr>
        <p:spPr>
          <a:xfrm flipV="1">
            <a:off x="1044971" y="1774819"/>
            <a:ext cx="6836171" cy="4737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Box 4"/>
          <p:cNvSpPr txBox="1"/>
          <p:nvPr/>
        </p:nvSpPr>
        <p:spPr>
          <a:xfrm>
            <a:off x="7667510" y="4273130"/>
            <a:ext cx="2716309" cy="12817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3"/>
              </a:lnSpc>
            </a:pPr>
            <a:r>
              <a:rPr lang="en-US" sz="2827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Implement Autentication using KeyCloak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44971" y="4273130"/>
            <a:ext cx="2785647" cy="1314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sz="29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Continue implementing User stories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4321571" y="4273130"/>
            <a:ext cx="2785647" cy="13144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sz="29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Define the models for both databases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1013448" y="4273130"/>
            <a:ext cx="2785647" cy="21907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sz="2900" b="1">
                <a:solidFill>
                  <a:srgbClr val="272727"/>
                </a:solidFill>
                <a:latin typeface="Barlow Semi-Bold"/>
                <a:ea typeface="Barlow Semi-Bold"/>
                <a:cs typeface="Barlow Semi-Bold"/>
                <a:sym typeface="Barlow Semi-Bold"/>
              </a:rPr>
              <a:t>Start implementing the mockups for the FrontEnd interfaces 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321571" y="3823120"/>
            <a:ext cx="138677" cy="138677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2B39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0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006871" y="3823120"/>
            <a:ext cx="138677" cy="138677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2B39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0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7598171" y="3823120"/>
            <a:ext cx="138677" cy="138677"/>
            <a:chOff x="0" y="0"/>
            <a:chExt cx="812800" cy="812800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2B39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0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0874771" y="3823120"/>
            <a:ext cx="138677" cy="138677"/>
            <a:chOff x="0" y="0"/>
            <a:chExt cx="812800" cy="812800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A2B39C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76200" y="85725"/>
              <a:ext cx="660400" cy="6508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120"/>
                </a:lnSpc>
              </a:pPr>
              <a:endParaRPr/>
            </a:p>
          </p:txBody>
        </p:sp>
      </p:grpSp>
      <p:sp>
        <p:nvSpPr>
          <p:cNvPr id="20" name="AutoShape 20"/>
          <p:cNvSpPr/>
          <p:nvPr/>
        </p:nvSpPr>
        <p:spPr>
          <a:xfrm>
            <a:off x="1105931" y="3887696"/>
            <a:ext cx="13045440" cy="4737"/>
          </a:xfrm>
          <a:prstGeom prst="line">
            <a:avLst/>
          </a:prstGeom>
          <a:ln w="9525" cap="flat">
            <a:solidFill>
              <a:srgbClr val="7D9B76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Box 21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6</a:t>
            </a:r>
          </a:p>
        </p:txBody>
      </p:sp>
      <p:sp>
        <p:nvSpPr>
          <p:cNvPr id="22" name="Freeform 22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3" name="TextBox 23"/>
          <p:cNvSpPr txBox="1"/>
          <p:nvPr/>
        </p:nvSpPr>
        <p:spPr>
          <a:xfrm>
            <a:off x="13866078" y="3668621"/>
            <a:ext cx="2785647" cy="4381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480"/>
              </a:lnSpc>
            </a:pPr>
            <a:r>
              <a:rPr lang="en-US" sz="2900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April 7th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8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028695" y="1790700"/>
            <a:ext cx="4076705" cy="8570"/>
          </a:xfrm>
          <a:prstGeom prst="line">
            <a:avLst/>
          </a:prstGeom>
          <a:ln w="9525" cap="flat">
            <a:solidFill>
              <a:srgbClr val="272727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" name="Freeform 3"/>
          <p:cNvSpPr/>
          <p:nvPr/>
        </p:nvSpPr>
        <p:spPr>
          <a:xfrm>
            <a:off x="15258902" y="7898536"/>
            <a:ext cx="2000398" cy="1664565"/>
          </a:xfrm>
          <a:custGeom>
            <a:avLst/>
            <a:gdLst/>
            <a:ahLst/>
            <a:cxnLst/>
            <a:rect l="l" t="t" r="r" b="b"/>
            <a:pathLst>
              <a:path w="2000398" h="1664565">
                <a:moveTo>
                  <a:pt x="0" y="0"/>
                </a:moveTo>
                <a:lnTo>
                  <a:pt x="2000398" y="0"/>
                </a:lnTo>
                <a:lnTo>
                  <a:pt x="2000398" y="1664565"/>
                </a:lnTo>
                <a:lnTo>
                  <a:pt x="0" y="166456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4" name="Freeform 4"/>
          <p:cNvSpPr/>
          <p:nvPr/>
        </p:nvSpPr>
        <p:spPr>
          <a:xfrm>
            <a:off x="2806573" y="3028449"/>
            <a:ext cx="5021947" cy="5021947"/>
          </a:xfrm>
          <a:custGeom>
            <a:avLst/>
            <a:gdLst/>
            <a:ahLst/>
            <a:cxnLst/>
            <a:rect l="l" t="t" r="r" b="b"/>
            <a:pathLst>
              <a:path w="5021947" h="5021947">
                <a:moveTo>
                  <a:pt x="0" y="0"/>
                </a:moveTo>
                <a:lnTo>
                  <a:pt x="5021947" y="0"/>
                </a:lnTo>
                <a:lnTo>
                  <a:pt x="5021947" y="5021947"/>
                </a:lnTo>
                <a:lnTo>
                  <a:pt x="0" y="502194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TextBox 5"/>
          <p:cNvSpPr txBox="1"/>
          <p:nvPr/>
        </p:nvSpPr>
        <p:spPr>
          <a:xfrm>
            <a:off x="1006871" y="952500"/>
            <a:ext cx="16230600" cy="63907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200"/>
              </a:lnSpc>
              <a:spcBef>
                <a:spcPct val="0"/>
              </a:spcBef>
            </a:pPr>
            <a:r>
              <a:rPr lang="en-US" sz="3714" b="1">
                <a:solidFill>
                  <a:srgbClr val="7D9B76"/>
                </a:solidFill>
                <a:latin typeface="Barlow Bold"/>
                <a:ea typeface="Barlow Bold"/>
                <a:cs typeface="Barlow Bold"/>
                <a:sym typeface="Barlow Bold"/>
              </a:rPr>
              <a:t>Micro-Site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7259300" y="9210675"/>
            <a:ext cx="152400" cy="200025"/>
          </a:xfrm>
          <a:prstGeom prst="rect">
            <a:avLst/>
          </a:prstGeom>
        </p:spPr>
        <p:txBody>
          <a:bodyPr wrap="non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  <a:spcBef>
                <a:spcPct val="0"/>
              </a:spcBef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7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777061" y="4652327"/>
            <a:ext cx="3637955" cy="8870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1">
                <a:solidFill>
                  <a:srgbClr val="7D9B76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Thank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110</Words>
  <Application>Microsoft Office PowerPoint</Application>
  <PresentationFormat>Custom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Barlow Semi-Bold</vt:lpstr>
      <vt:lpstr>Calibri</vt:lpstr>
      <vt:lpstr>Barlow Bold</vt:lpstr>
      <vt:lpstr>Open Sans Bold</vt:lpstr>
      <vt:lpstr>Open Sans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EasyReg</dc:title>
  <cp:lastModifiedBy>Ana Loureiro</cp:lastModifiedBy>
  <cp:revision>4</cp:revision>
  <dcterms:created xsi:type="dcterms:W3CDTF">2006-08-16T00:00:00Z</dcterms:created>
  <dcterms:modified xsi:type="dcterms:W3CDTF">2025-03-25T00:43:07Z</dcterms:modified>
  <dc:identifier>DAGirgFHop0</dc:identifier>
</cp:coreProperties>
</file>